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69" r:id="rId5"/>
    <p:sldId id="272" r:id="rId6"/>
    <p:sldId id="273" r:id="rId7"/>
    <p:sldId id="258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2" r:id="rId16"/>
    <p:sldId id="26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7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87A6-2331-459C-A106-F71AC72555E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5673-36CA-444D-8315-DA515E11B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7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5673-36CA-444D-8315-DA515E11BB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6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01A1-6915-4066-96C8-23D5A96D3DE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CF21-99EB-4B30-9555-AD0C74CF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7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01A1-6915-4066-96C8-23D5A96D3DE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CF21-99EB-4B30-9555-AD0C74CF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01A1-6915-4066-96C8-23D5A96D3DE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CF21-99EB-4B30-9555-AD0C74CF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01A1-6915-4066-96C8-23D5A96D3DE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CF21-99EB-4B30-9555-AD0C74CF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2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01A1-6915-4066-96C8-23D5A96D3DE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CF21-99EB-4B30-9555-AD0C74CF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8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01A1-6915-4066-96C8-23D5A96D3DE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CF21-99EB-4B30-9555-AD0C74CF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4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01A1-6915-4066-96C8-23D5A96D3DE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CF21-99EB-4B30-9555-AD0C74CF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4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01A1-6915-4066-96C8-23D5A96D3DE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CF21-99EB-4B30-9555-AD0C74CF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2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01A1-6915-4066-96C8-23D5A96D3DE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CF21-99EB-4B30-9555-AD0C74CF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01A1-6915-4066-96C8-23D5A96D3DE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CF21-99EB-4B30-9555-AD0C74CF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0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01A1-6915-4066-96C8-23D5A96D3DE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CF21-99EB-4B30-9555-AD0C74CF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5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F01A1-6915-4066-96C8-23D5A96D3DE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CCF21-99EB-4B30-9555-AD0C74CF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SUN, GROUND, &amp; SKY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for Microwave System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Paul Wade W1GHZ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Don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Twombly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W1FKF</a:t>
            </a:r>
          </a:p>
        </p:txBody>
      </p:sp>
    </p:spTree>
    <p:extLst>
      <p:ext uri="{BB962C8B-B14F-4D97-AF65-F5344CB8AC3E}">
        <p14:creationId xmlns:p14="http://schemas.microsoft.com/office/powerpoint/2010/main" val="19371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423"/>
            <a:ext cx="8229600" cy="130975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TotalPower</a:t>
            </a:r>
            <a:r>
              <a:rPr lang="en-US" b="1" dirty="0"/>
              <a:t> by I0NAA</a:t>
            </a:r>
            <a:br>
              <a:rPr lang="en-US" dirty="0"/>
            </a:br>
            <a:r>
              <a:rPr lang="en-US" dirty="0"/>
              <a:t>with real RTL-SDR v3 or later ($30)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173"/>
            <a:ext cx="9144000" cy="55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Noise Figure using </a:t>
            </a:r>
            <a:r>
              <a:rPr lang="en-US" b="1" dirty="0" err="1"/>
              <a:t>Feedhorn</a:t>
            </a:r>
            <a:br>
              <a:rPr lang="en-US" b="1" dirty="0"/>
            </a:br>
            <a:r>
              <a:rPr lang="en-US" dirty="0"/>
              <a:t>inside dish to reduce ground noise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sidelobes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2651299"/>
            <a:ext cx="9144000" cy="42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0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3496056" cy="4068762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Noise Figure</a:t>
            </a:r>
            <a:br>
              <a:rPr lang="en-US" sz="4900" b="1" dirty="0"/>
            </a:br>
            <a:r>
              <a:rPr lang="en-US" sz="4900" b="1" dirty="0"/>
              <a:t>using</a:t>
            </a:r>
            <a:br>
              <a:rPr lang="en-US" sz="4900" b="1" dirty="0"/>
            </a:br>
            <a:r>
              <a:rPr lang="en-US" sz="4900" b="1" dirty="0" err="1"/>
              <a:t>Feedhorn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NF ~ 0.8 dB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56" y="-1"/>
            <a:ext cx="5571744" cy="685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3154362"/>
          </a:xfrm>
        </p:spPr>
        <p:txBody>
          <a:bodyPr>
            <a:normAutofit/>
          </a:bodyPr>
          <a:lstStyle/>
          <a:p>
            <a:r>
              <a:rPr lang="en-US" sz="4800" b="1" dirty="0"/>
              <a:t>Small dish</a:t>
            </a:r>
            <a:br>
              <a:rPr lang="en-US" sz="4800" b="1" dirty="0"/>
            </a:br>
            <a:r>
              <a:rPr lang="en-US" sz="4800" b="1" dirty="0"/>
              <a:t>system performance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32" y="0"/>
            <a:ext cx="4505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3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32925" cy="5440362"/>
          </a:xfrm>
        </p:spPr>
        <p:txBody>
          <a:bodyPr>
            <a:normAutofit/>
          </a:bodyPr>
          <a:lstStyle/>
          <a:p>
            <a:r>
              <a:rPr lang="en-US" sz="4800" b="1" dirty="0"/>
              <a:t>Small Dish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Peak on sun,</a:t>
            </a:r>
            <a:br>
              <a:rPr lang="en-US" dirty="0"/>
            </a:br>
            <a:r>
              <a:rPr lang="en-US" dirty="0"/>
              <a:t>Earth rotates</a:t>
            </a:r>
            <a:br>
              <a:rPr lang="en-US" dirty="0"/>
            </a:br>
            <a:r>
              <a:rPr lang="en-US" dirty="0"/>
              <a:t>to cold sky,</a:t>
            </a:r>
            <a:br>
              <a:rPr lang="en-US" dirty="0"/>
            </a:br>
            <a:r>
              <a:rPr lang="en-US" dirty="0"/>
              <a:t>then point </a:t>
            </a:r>
            <a:br>
              <a:rPr lang="en-US" dirty="0"/>
            </a:br>
            <a:r>
              <a:rPr lang="en-US" dirty="0"/>
              <a:t>at ground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5" y="59487"/>
            <a:ext cx="5277675" cy="649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1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Drift plot – larger dish (1.2 meter)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948"/>
            <a:ext cx="9144000" cy="55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6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Some Measurement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/>
          </a:bodyPr>
          <a:lstStyle/>
          <a:p>
            <a:r>
              <a:rPr lang="en-US" dirty="0"/>
              <a:t>Cold sky – near constellation Leo</a:t>
            </a:r>
          </a:p>
          <a:p>
            <a:pPr lvl="1"/>
            <a:r>
              <a:rPr lang="en-US" dirty="0"/>
              <a:t>General area - north, roughly 45° elevation</a:t>
            </a:r>
          </a:p>
          <a:p>
            <a:r>
              <a:rPr lang="en-US" dirty="0"/>
              <a:t>Ground </a:t>
            </a:r>
          </a:p>
          <a:p>
            <a:pPr lvl="1"/>
            <a:r>
              <a:rPr lang="en-US" dirty="0"/>
              <a:t>Grass at angle or trees at distance</a:t>
            </a:r>
          </a:p>
          <a:p>
            <a:pPr lvl="1"/>
            <a:r>
              <a:rPr lang="en-US" dirty="0"/>
              <a:t>Pointing directly may change VSWR slightly</a:t>
            </a:r>
          </a:p>
          <a:p>
            <a:pPr lvl="1"/>
            <a:r>
              <a:rPr lang="en-US" dirty="0"/>
              <a:t>Pavement reflects sun or sky</a:t>
            </a:r>
          </a:p>
          <a:p>
            <a:r>
              <a:rPr lang="en-US" dirty="0"/>
              <a:t>Step attenuator in line</a:t>
            </a:r>
          </a:p>
          <a:p>
            <a:pPr lvl="1"/>
            <a:r>
              <a:rPr lang="en-US" dirty="0"/>
              <a:t>Make sure above noise floor, below compression (indicated dB = real dB)</a:t>
            </a:r>
          </a:p>
        </p:txBody>
      </p:sp>
    </p:spTree>
    <p:extLst>
      <p:ext uri="{BB962C8B-B14F-4D97-AF65-F5344CB8AC3E}">
        <p14:creationId xmlns:p14="http://schemas.microsoft.com/office/powerpoint/2010/main" val="2234891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0328-14AA-6E06-5A63-ACA70D61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Noise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AE88E-FC24-B970-EE87-DB6734C7A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Sun high in sky</a:t>
            </a:r>
          </a:p>
          <a:p>
            <a:r>
              <a:rPr lang="en-US" dirty="0"/>
              <a:t>Peak on sun, mark shadow on dish for easier aiming</a:t>
            </a:r>
          </a:p>
          <a:p>
            <a:r>
              <a:rPr lang="en-US" dirty="0"/>
              <a:t>Offset dish – measure angle, subtract sun elevation to find tilt at horizon</a:t>
            </a:r>
          </a:p>
          <a:p>
            <a:r>
              <a:rPr lang="en-US" dirty="0"/>
              <a:t>Shiny dish will heat feed quickly</a:t>
            </a:r>
          </a:p>
          <a:p>
            <a:pPr lvl="1"/>
            <a:r>
              <a:rPr lang="en-US" sz="3200" dirty="0"/>
              <a:t>1 KW / square meter</a:t>
            </a:r>
          </a:p>
          <a:p>
            <a:r>
              <a:rPr lang="en-US" sz="3600" dirty="0"/>
              <a:t>Wear sunscreen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5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Thermal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Everything generates noise</a:t>
            </a:r>
          </a:p>
          <a:p>
            <a:r>
              <a:rPr lang="en-US" b="1" dirty="0"/>
              <a:t>Proportional to Absolute Temperature</a:t>
            </a:r>
          </a:p>
          <a:p>
            <a:endParaRPr lang="en-US" b="1" dirty="0"/>
          </a:p>
          <a:p>
            <a:r>
              <a:rPr lang="en-US" b="1" dirty="0"/>
              <a:t>Sky ≥ 3.2K (Microwave Background Radiation</a:t>
            </a:r>
          </a:p>
          <a:p>
            <a:r>
              <a:rPr lang="en-US" b="1" dirty="0"/>
              <a:t>Ground 290K ±</a:t>
            </a:r>
          </a:p>
          <a:p>
            <a:r>
              <a:rPr lang="en-US" b="1" dirty="0"/>
              <a:t>Sun ~ 6000K</a:t>
            </a:r>
          </a:p>
          <a:p>
            <a:endParaRPr lang="en-US" b="1" dirty="0"/>
          </a:p>
          <a:p>
            <a:r>
              <a:rPr lang="en-US" b="1" dirty="0"/>
              <a:t>All available in your backyard</a:t>
            </a:r>
          </a:p>
        </p:txBody>
      </p:sp>
    </p:spTree>
    <p:extLst>
      <p:ext uri="{BB962C8B-B14F-4D97-AF65-F5344CB8AC3E}">
        <p14:creationId xmlns:p14="http://schemas.microsoft.com/office/powerpoint/2010/main" val="157405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Noise Figure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Measure difference Y in dB between cold sky and ground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𝑠𝑦𝑠𝑡𝑒𝑚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𝑔𝑟𝑜𝑢𝑛𝑑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𝑠𝑦𝑠𝑡𝑒𝑚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𝑠𝑘𝑦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Solve for 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system</a:t>
                </a:r>
                <a:endParaRPr lang="en-US" i="1" baseline="-25000" dirty="0"/>
              </a:p>
              <a:p>
                <a:r>
                  <a:rPr lang="en-US" dirty="0"/>
                  <a:t>Use </a:t>
                </a:r>
                <a:r>
                  <a:rPr lang="en-US" b="1" dirty="0"/>
                  <a:t>nfskydb.xls</a:t>
                </a:r>
                <a:r>
                  <a:rPr lang="en-US" dirty="0"/>
                  <a:t> calculator spreadsheet by Ed Munn W6OYJ (SK)</a:t>
                </a:r>
              </a:p>
              <a:p>
                <a:pPr lvl="0"/>
                <a:r>
                  <a:rPr lang="en-US" dirty="0"/>
                  <a:t>http://www.ham-radio.com/sbms/sd/swindex.htm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 rotWithShape="1">
                <a:blip r:embed="rId2"/>
                <a:stretch>
                  <a:fillRect l="-1415" t="-1617" r="-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5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1BB9-1A2F-EA1A-5DC8-B31D2B0A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Noise Figure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536547-C38E-D955-D26F-C11E96767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Perfect Receiver – </a:t>
                </a:r>
                <a:r>
                  <a:rPr lang="en-US" dirty="0" err="1"/>
                  <a:t>Tsystem</a:t>
                </a:r>
                <a:r>
                  <a:rPr lang="en-US" dirty="0"/>
                  <a:t> =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𝑠𝑦𝑠𝑡𝑒𝑚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𝑔𝑟𝑜𝑢𝑛𝑑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𝑠𝑦𝑠𝑡𝑒𝑚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𝑠𝑘𝑦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𝑔𝑟𝑜𝑢𝑛𝑑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𝑠𝑘𝑦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290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3.2</m:t>
                        </m:r>
                      </m:den>
                    </m:f>
                  </m:oMath>
                </a14:m>
                <a:r>
                  <a:rPr lang="en-US" dirty="0"/>
                  <a:t>=90</a:t>
                </a:r>
              </a:p>
              <a:p>
                <a:r>
                  <a:rPr lang="en-US" dirty="0"/>
                  <a:t>19 dB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536547-C38E-D955-D26F-C11E96767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05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2E157-E224-6287-39D1-3BEB9740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39D2-B75B-953C-6819-FC5CE304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Noise Figure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00069A-9D15-C8EB-A731-D81B81EB2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Good Receiver – 1 dB      NF </a:t>
                </a:r>
                <a:r>
                  <a:rPr lang="en-US" dirty="0" err="1"/>
                  <a:t>Tsystem</a:t>
                </a:r>
                <a:r>
                  <a:rPr lang="en-US" dirty="0"/>
                  <a:t> = 77K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𝑠𝑦𝑠𝑡𝑒𝑚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𝑔𝑟𝑜𝑢𝑛𝑑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𝑠𝑦𝑠𝑡𝑒𝑚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𝑠𝑘𝑦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𝑔𝑟𝑜𝑢𝑛𝑑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𝑠𝑘𝑦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77+290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77+20</m:t>
                        </m:r>
                      </m:den>
                    </m:f>
                  </m:oMath>
                </a14:m>
                <a:r>
                  <a:rPr lang="en-US" dirty="0"/>
                  <a:t>=3.8</a:t>
                </a:r>
              </a:p>
              <a:p>
                <a:r>
                  <a:rPr lang="en-US" dirty="0"/>
                  <a:t>5.8 dB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00069A-9D15-C8EB-A731-D81B81EB2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91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DCA89-D33A-35D6-D47D-8C50C74D0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C314-6357-64B3-6C7F-CD710651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Noise Figure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0905F-41CA-D7FF-E195-8BFA509EDC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OK Receiver – 3 dB NF      </a:t>
                </a:r>
                <a:r>
                  <a:rPr lang="en-US" dirty="0" err="1"/>
                  <a:t>Tsystem</a:t>
                </a:r>
                <a:r>
                  <a:rPr lang="en-US" dirty="0"/>
                  <a:t> = 290K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𝑠𝑦𝑠𝑡𝑒𝑚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𝑔𝑟𝑜𝑢𝑛𝑑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𝑠𝑦𝑠𝑡𝑒𝑚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𝑠𝑘𝑦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𝑔𝑟𝑜𝑢𝑛𝑑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𝑠𝑘𝑦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290+290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290+20</m:t>
                        </m:r>
                      </m:den>
                    </m:f>
                  </m:oMath>
                </a14:m>
                <a:r>
                  <a:rPr lang="en-US" dirty="0"/>
                  <a:t>=1.9</a:t>
                </a:r>
              </a:p>
              <a:p>
                <a:r>
                  <a:rPr lang="en-US" dirty="0"/>
                  <a:t>2.7 dB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0905F-41CA-D7FF-E195-8BFA509ED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20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Performance by Sun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991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Measure difference Y in dB between cold sky and sun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𝑑𝐵</m:t>
                        </m:r>
                        <m:r>
                          <a:rPr lang="en-US" i="1">
                            <a:latin typeface="Cambria Math"/>
                          </a:rPr>
                          <m:t>=10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𝑠𝑦𝑠𝑡𝑒𝑚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𝑠𝑢𝑛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𝑠𝑦𝑠𝑡𝑒𝑚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𝑠𝑘𝑦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Use </a:t>
                </a:r>
                <a:r>
                  <a:rPr lang="en-US" dirty="0" err="1"/>
                  <a:t>EMEcalc</a:t>
                </a:r>
                <a:r>
                  <a:rPr lang="en-US" dirty="0"/>
                  <a:t> by VK3UM (SK) for expected result (other programs also)</a:t>
                </a:r>
              </a:p>
              <a:p>
                <a:r>
                  <a:rPr lang="en-US" dirty="0"/>
                  <a:t>See how far off  you are</a:t>
                </a:r>
              </a:p>
              <a:p>
                <a:r>
                  <a:rPr lang="en-US" dirty="0"/>
                  <a:t>Improve system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991600" cy="4525963"/>
              </a:xfrm>
              <a:blipFill rotWithShape="1">
                <a:blip r:embed="rId2"/>
                <a:stretch>
                  <a:fillRect l="-1559" t="-1752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15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Effective </a:t>
            </a:r>
            <a:r>
              <a:rPr lang="en-US" sz="5400" dirty="0" err="1"/>
              <a:t>T</a:t>
            </a:r>
            <a:r>
              <a:rPr lang="en-US" sz="5400" baseline="-25000" dirty="0" err="1"/>
              <a:t>sun</a:t>
            </a:r>
            <a:endParaRPr lang="en-US" sz="5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err="1"/>
                  <a:t>T</a:t>
                </a:r>
                <a:r>
                  <a:rPr lang="en-US" baseline="-25000" dirty="0" err="1"/>
                  <a:t>sun</a:t>
                </a:r>
                <a:r>
                  <a:rPr lang="en-US" dirty="0"/>
                  <a:t> ~6000K if sun fills dish aperture</a:t>
                </a:r>
              </a:p>
              <a:p>
                <a:r>
                  <a:rPr lang="en-US" dirty="0"/>
                  <a:t>Sun diameter ~0.5 degrees</a:t>
                </a:r>
              </a:p>
              <a:p>
                <a:r>
                  <a:rPr lang="en-US" dirty="0"/>
                  <a:t>Small dish – beam larger than sun, rest of beam sees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sky</a:t>
                </a:r>
                <a:endParaRPr lang="en-US" baseline="-25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~6000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𝑆𝑢𝑛𝑅𝑎𝑑𝑖𝑢𝑠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0.5∗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𝐵𝑒𝑎𝑚𝑤𝑖𝑑𝑡h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i="1" dirty="0"/>
                  <a:t>Approx!</a:t>
                </a:r>
              </a:p>
              <a:p>
                <a:pPr lvl="1"/>
                <a:r>
                  <a:rPr lang="en-US" sz="3500" dirty="0"/>
                  <a:t>For 3° Dish, </a:t>
                </a:r>
                <a:r>
                  <a:rPr lang="en-US" sz="3500" dirty="0" err="1"/>
                  <a:t>T</a:t>
                </a:r>
                <a:r>
                  <a:rPr lang="en-US" sz="3500" baseline="-25000" dirty="0" err="1"/>
                  <a:t>effective</a:t>
                </a:r>
                <a:r>
                  <a:rPr lang="en-US" sz="3500" dirty="0"/>
                  <a:t> ≈ 167K</a:t>
                </a:r>
              </a:p>
              <a:p>
                <a:pPr lvl="1"/>
                <a:r>
                  <a:rPr lang="en-US" sz="3500" dirty="0"/>
                  <a:t>With 1 dB NF, </a:t>
                </a:r>
                <a:r>
                  <a:rPr lang="en-US" sz="3500" dirty="0" err="1"/>
                  <a:t>Y</a:t>
                </a:r>
                <a:r>
                  <a:rPr lang="en-US" sz="3500" baseline="-25000" dirty="0" err="1"/>
                  <a:t>db</a:t>
                </a:r>
                <a:r>
                  <a:rPr lang="en-US" sz="3500" dirty="0"/>
                  <a:t> ≈ 4 dB</a:t>
                </a:r>
              </a:p>
              <a:p>
                <a:pPr lvl="1"/>
                <a:endParaRPr lang="en-US" sz="3500" dirty="0"/>
              </a:p>
              <a:p>
                <a:r>
                  <a:rPr lang="en-US" sz="3500" i="1" dirty="0"/>
                  <a:t>Active sun increases noise – record solar flux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2"/>
                <a:stretch>
                  <a:fillRect l="-1630" t="-2387" b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43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Noise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of a few dB – not with S-meter</a:t>
            </a:r>
          </a:p>
          <a:p>
            <a:r>
              <a:rPr lang="en-US" dirty="0"/>
              <a:t>Need wide bandwidth or averaging for stable readings</a:t>
            </a:r>
          </a:p>
          <a:p>
            <a:r>
              <a:rPr lang="en-US" dirty="0"/>
              <a:t>Sun noise meter</a:t>
            </a:r>
          </a:p>
          <a:p>
            <a:r>
              <a:rPr lang="en-US" dirty="0"/>
              <a:t>Software is better</a:t>
            </a:r>
          </a:p>
          <a:p>
            <a:pPr lvl="1"/>
            <a:r>
              <a:rPr lang="en-US" dirty="0" err="1"/>
              <a:t>TotalPower</a:t>
            </a:r>
            <a:r>
              <a:rPr lang="en-US" dirty="0"/>
              <a:t> by I0NAA with RTL-SDR</a:t>
            </a:r>
          </a:p>
          <a:p>
            <a:pPr lvl="1"/>
            <a:r>
              <a:rPr lang="en-US" dirty="0"/>
              <a:t>WSJT</a:t>
            </a:r>
          </a:p>
          <a:p>
            <a:pPr lvl="1"/>
            <a:r>
              <a:rPr lang="en-US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1571270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460</Words>
  <Application>Microsoft Office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SUN, GROUND, &amp; SKY for Microwave System Evaluation</vt:lpstr>
      <vt:lpstr>Thermal Noise</vt:lpstr>
      <vt:lpstr>System Noise Figure</vt:lpstr>
      <vt:lpstr>System Noise Figure Example</vt:lpstr>
      <vt:lpstr>System Noise Figure Example</vt:lpstr>
      <vt:lpstr>System Noise Figure Example</vt:lpstr>
      <vt:lpstr>System Performance by Sun Noise</vt:lpstr>
      <vt:lpstr>Effective Tsun</vt:lpstr>
      <vt:lpstr>Noise Measurement</vt:lpstr>
      <vt:lpstr>TotalPower by I0NAA with real RTL-SDR v3 or later ($30)</vt:lpstr>
      <vt:lpstr>Noise Figure using Feedhorn inside dish to reduce ground noise from sidelobes</vt:lpstr>
      <vt:lpstr>Noise Figure using Feedhorn  NF ~ 0.8 dB </vt:lpstr>
      <vt:lpstr>Small dish system performance</vt:lpstr>
      <vt:lpstr>Small Dish  Peak on sun, Earth rotates to cold sky, then point  at ground</vt:lpstr>
      <vt:lpstr>Drift plot – larger dish (1.2 meter)</vt:lpstr>
      <vt:lpstr>Some Measurement Hints</vt:lpstr>
      <vt:lpstr>Sun Noise Hints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SUN, GROUND, &amp; SKY for Microwave System Evaluation</dc:title>
  <dc:creator>paul</dc:creator>
  <cp:lastModifiedBy>p w</cp:lastModifiedBy>
  <cp:revision>14</cp:revision>
  <dcterms:created xsi:type="dcterms:W3CDTF">2025-05-03T18:02:34Z</dcterms:created>
  <dcterms:modified xsi:type="dcterms:W3CDTF">2025-05-09T12:03:39Z</dcterms:modified>
</cp:coreProperties>
</file>